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3" r:id="rId3"/>
    <p:sldId id="296" r:id="rId4"/>
    <p:sldId id="309" r:id="rId5"/>
    <p:sldId id="312" r:id="rId6"/>
    <p:sldId id="314" r:id="rId7"/>
    <p:sldId id="315" r:id="rId8"/>
    <p:sldId id="316" r:id="rId9"/>
    <p:sldId id="326" r:id="rId10"/>
    <p:sldId id="327" r:id="rId11"/>
    <p:sldId id="322" r:id="rId12"/>
    <p:sldId id="323" r:id="rId13"/>
    <p:sldId id="321" r:id="rId14"/>
    <p:sldId id="324" r:id="rId15"/>
    <p:sldId id="325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een N. McPaul" initials="DNM" lastIdx="2" clrIdx="0">
    <p:extLst>
      <p:ext uri="{19B8F6BF-5375-455C-9EA6-DF929625EA0E}">
        <p15:presenceInfo xmlns:p15="http://schemas.microsoft.com/office/powerpoint/2012/main" userId="S-1-5-21-1916404658-2351764465-1244861186-87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21" autoAdjust="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1059-6F3E-458D-A58E-0D1D07BC2B2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C06B2-0AEA-49F2-BEED-02890EC8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5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Litigation Update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NNDOJ</a:t>
            </a:r>
            <a:r>
              <a:rPr lang="en-US" dirty="0" smtClean="0"/>
              <a:t> | Unit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524" y="457200"/>
            <a:ext cx="45624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53200" y="987425"/>
            <a:ext cx="48021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3524" y="2057400"/>
            <a:ext cx="45624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DE9B-4AF3-48D7-B026-1967B447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DE9B-4AF3-48D7-B026-1967B447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9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DE9B-4AF3-48D7-B026-1967B447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524" y="1709738"/>
            <a:ext cx="981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3524" y="4589463"/>
            <a:ext cx="98139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DE9B-4AF3-48D7-B026-1967B447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0931" y="1825625"/>
            <a:ext cx="4583643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2724" y="1825625"/>
            <a:ext cx="47910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DE9B-4AF3-48D7-B026-1967B447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6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4" y="365125"/>
            <a:ext cx="9840913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2" y="1681163"/>
            <a:ext cx="46005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4" y="2505075"/>
            <a:ext cx="4600575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2724" y="1681163"/>
            <a:ext cx="47926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2724" y="2505075"/>
            <a:ext cx="4792663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DE9B-4AF3-48D7-B026-1967B447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DE9B-4AF3-48D7-B026-1967B447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DE9B-4AF3-48D7-B026-1967B447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524" y="457200"/>
            <a:ext cx="45624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987425"/>
            <a:ext cx="480218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3524" y="2057400"/>
            <a:ext cx="45624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ern No. 20" panose="02070704070505020303" pitchFamily="18" charset="0"/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DE9B-4AF3-48D7-B026-1967B447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2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r="71416"/>
          <a:stretch/>
        </p:blipFill>
        <p:spPr>
          <a:xfrm>
            <a:off x="0" y="0"/>
            <a:ext cx="1531407" cy="68511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0932" y="365125"/>
            <a:ext cx="98128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NAVAJO NATION</a:t>
            </a:r>
            <a:br>
              <a:rPr lang="en-US" dirty="0" smtClean="0"/>
            </a:br>
            <a:r>
              <a:rPr lang="en-US" dirty="0" smtClean="0"/>
              <a:t>DEPARTMENT OF JUSTICE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932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Active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BBB8680-83F3-4255-9D08-3BD15C9AC0B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dern No. 20" panose="02070704070505020303" pitchFamily="18" charset="0"/>
              </a:defRPr>
            </a:lvl1pPr>
          </a:lstStyle>
          <a:p>
            <a:r>
              <a:rPr lang="en-US" dirty="0" smtClean="0"/>
              <a:t>Litigation Update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dern No. 20" panose="02070704070505020303" pitchFamily="18" charset="0"/>
              </a:defRPr>
            </a:lvl1pPr>
          </a:lstStyle>
          <a:p>
            <a:r>
              <a:rPr lang="en-US" dirty="0" err="1" smtClean="0"/>
              <a:t>NNDOJ</a:t>
            </a:r>
            <a:r>
              <a:rPr lang="en-US" dirty="0" smtClean="0"/>
              <a:t> | Unit </a:t>
            </a:r>
            <a:fld id="{11ADB0B3-0E80-4897-A481-A64B35C8C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3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dern No. 20" panose="020707040705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odern No. 20" panose="02070704070505020303" pitchFamily="18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odern No. 20" panose="02070704070505020303" pitchFamily="18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odern No. 20" panose="02070704070505020303" pitchFamily="18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odern No. 20" panose="02070704070505020303" pitchFamily="18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odern No. 20" panose="020707040705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b.navajo-nsn.gov/Layout/nnfunding.html" TargetMode="External"/><Relationship Id="rId2" Type="http://schemas.openxmlformats.org/officeDocument/2006/relationships/hyperlink" Target="https://www.nndcd.org/documen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curley@nndoj.org" TargetMode="External"/><Relationship Id="rId2" Type="http://schemas.openxmlformats.org/officeDocument/2006/relationships/hyperlink" Target="mailto:rbegay@nndoj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smith@nndoj.org" TargetMode="External"/><Relationship Id="rId5" Type="http://schemas.openxmlformats.org/officeDocument/2006/relationships/hyperlink" Target="mailto:cpbenally@nndoj.org" TargetMode="External"/><Relationship Id="rId4" Type="http://schemas.openxmlformats.org/officeDocument/2006/relationships/hyperlink" Target="mailto:cfreeman@nndoj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300" y="1"/>
            <a:ext cx="9812867" cy="213851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NAVAJO CHAPTERS 101</a:t>
            </a: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2138516"/>
            <a:ext cx="10515600" cy="406067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Navajo Nation Department of Justice</a:t>
            </a:r>
          </a:p>
          <a:p>
            <a:pPr marL="0" indent="0" algn="ctr">
              <a:buNone/>
            </a:pPr>
            <a:r>
              <a:rPr lang="en-US" dirty="0" smtClean="0"/>
              <a:t>October 13, 2023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33" y="1591294"/>
            <a:ext cx="5638398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9301734" cy="762000"/>
          </a:xfrm>
        </p:spPr>
        <p:txBody>
          <a:bodyPr>
            <a:normAutofit/>
          </a:bodyPr>
          <a:lstStyle/>
          <a:p>
            <a:pPr lvl="1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90882"/>
              </p:ext>
            </p:extLst>
          </p:nvPr>
        </p:nvGraphicFramePr>
        <p:xfrm>
          <a:off x="2152650" y="926591"/>
          <a:ext cx="9301734" cy="583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1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 Navajo" panose="02020603050405020304" pitchFamily="18" charset="0"/>
                          <a:cs typeface="Times New Roman Navajo" panose="02020603050405020304" pitchFamily="18" charset="0"/>
                        </a:rPr>
                        <a:t>Non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-Governance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Certified</a:t>
                      </a:r>
                      <a:endParaRPr lang="en-US" dirty="0">
                        <a:latin typeface="Times New Roman Navajo" panose="02020603050405020304" pitchFamily="18" charset="0"/>
                        <a:cs typeface="Times New Roman Navajo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 Certified</a:t>
                      </a:r>
                      <a:endParaRPr 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Navajo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Nation Personnel Policies Manual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Fiscal</a:t>
                      </a:r>
                      <a:r>
                        <a:rPr lang="en-US" baseline="0" dirty="0" smtClean="0"/>
                        <a:t> Policies (FMS certified by RDC)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Original FMS?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2007 Template FMS for Fiscal?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2010 Template FMS for Fiscal?</a:t>
                      </a:r>
                      <a:endParaRPr lang="en-US" dirty="0" smtClean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 Navajo" panose="02020603050405020304" pitchFamily="18" charset="0"/>
                          <a:cs typeface="Times New Roman Navajo" panose="02020603050405020304" pitchFamily="18" charset="0"/>
                        </a:rPr>
                        <a:t>Employment</a:t>
                      </a:r>
                      <a:r>
                        <a:rPr lang="en-US" baseline="0" dirty="0" smtClean="0">
                          <a:latin typeface="Times New Roman Navajo" panose="02020603050405020304" pitchFamily="18" charset="0"/>
                          <a:cs typeface="Times New Roman Navajo" panose="02020603050405020304" pitchFamily="18" charset="0"/>
                        </a:rPr>
                        <a:t> Status: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Times New Roman Navajo" panose="02020603050405020304" pitchFamily="18" charset="0"/>
                          <a:cs typeface="Times New Roman Navajo" panose="02020603050405020304" pitchFamily="18" charset="0"/>
                        </a:rPr>
                        <a:t>CSC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AMS are Executive Branch employees within the ASC of DCD.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 &amp; Summer Youth are Chapter employees</a:t>
                      </a:r>
                      <a:endParaRPr lang="en-US" dirty="0" smtClean="0">
                        <a:latin typeface="Times New Roman Navajo" panose="02020603050405020304" pitchFamily="18" charset="0"/>
                        <a:cs typeface="Times New Roman Navajo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Employment Status: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Chapter Manager,</a:t>
                      </a:r>
                      <a:r>
                        <a:rPr lang="en-US" baseline="0" dirty="0" smtClean="0"/>
                        <a:t> Administrative Assistant, PEP, and Summer Youth are all Chapter employees. 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CSC is coordinated with the ASC. Coordination with DOJ is highly recommended.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Discipline</a:t>
                      </a:r>
                      <a:r>
                        <a:rPr lang="en-US" baseline="0" dirty="0" smtClean="0"/>
                        <a:t> of the Chapter Manager is handled by the direct local supervisor (Chapter Official)</a:t>
                      </a:r>
                      <a:endParaRPr lang="en-US" dirty="0" smtClean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other Chapter employees is handled by the CSC in coordination with the ASC.  Coordination with DOJ is highly recommended.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Discipline of other Chapter employees is handled by the Chapter Manager.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56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 Navajo" panose="02020603050405020304" pitchFamily="18" charset="0"/>
                          <a:cs typeface="Times New Roman Navajo" panose="02020603050405020304" pitchFamily="18" charset="0"/>
                        </a:rPr>
                        <a:t>§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1001(E)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§1004(D) apply</a:t>
                      </a:r>
                      <a:endParaRPr lang="en-US" dirty="0">
                        <a:latin typeface="Times New Roman Navajo" panose="02020603050405020304" pitchFamily="18" charset="0"/>
                        <a:cs typeface="Times New Roman Navajo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§1001(E) and §1004(D) apply</a:t>
                      </a:r>
                      <a:endParaRPr 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1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-1"/>
            <a:ext cx="9812867" cy="83721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Post-LGA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837209"/>
            <a:ext cx="10515600" cy="59257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2000: Public Employment Program (PEP</a:t>
            </a:r>
            <a:r>
              <a:rPr lang="en-US" dirty="0" smtClean="0"/>
              <a:t>). TCDCD-111-00. </a:t>
            </a:r>
            <a:endParaRPr lang="en-US" dirty="0"/>
          </a:p>
          <a:p>
            <a:r>
              <a:rPr lang="en-US" dirty="0"/>
              <a:t>2001: Summer Youth Employment Program</a:t>
            </a:r>
            <a:r>
              <a:rPr lang="en-US" dirty="0" smtClean="0"/>
              <a:t>. TCDCMY-43-01.</a:t>
            </a:r>
            <a:endParaRPr lang="en-US" dirty="0"/>
          </a:p>
          <a:p>
            <a:r>
              <a:rPr lang="en-US" dirty="0"/>
              <a:t>2001: </a:t>
            </a:r>
            <a:r>
              <a:rPr lang="en-US" dirty="0" smtClean="0"/>
              <a:t>Housing </a:t>
            </a:r>
            <a:r>
              <a:rPr lang="en-US" dirty="0"/>
              <a:t>Discretionary Funds</a:t>
            </a:r>
            <a:r>
              <a:rPr lang="en-US" dirty="0" smtClean="0"/>
              <a:t>. TCDCMA-20-01.</a:t>
            </a:r>
            <a:endParaRPr lang="en-US" dirty="0"/>
          </a:p>
          <a:p>
            <a:r>
              <a:rPr lang="en-US" dirty="0"/>
              <a:t>2002: All 110 Chapters can administer Sales Tax Revenue pursuant to the fund management plan</a:t>
            </a:r>
            <a:r>
              <a:rPr lang="en-US" dirty="0" smtClean="0"/>
              <a:t>. BFMY-19-17.</a:t>
            </a:r>
            <a:endParaRPr lang="en-US" dirty="0"/>
          </a:p>
          <a:p>
            <a:r>
              <a:rPr lang="en-US" dirty="0"/>
              <a:t>2007 Five Management System </a:t>
            </a:r>
            <a:r>
              <a:rPr lang="en-US" dirty="0" smtClean="0"/>
              <a:t>Act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Template FMS created (2007 template FMS).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Act never became law but some Chapters became governance certified using the 2007 template.</a:t>
            </a:r>
          </a:p>
          <a:p>
            <a:r>
              <a:rPr lang="en-US" dirty="0" smtClean="0"/>
              <a:t>2010 </a:t>
            </a:r>
            <a:r>
              <a:rPr lang="en-US" dirty="0" smtClean="0"/>
              <a:t>Attorney General </a:t>
            </a:r>
            <a:r>
              <a:rPr lang="en-US" dirty="0" smtClean="0"/>
              <a:t>Opinion.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FMS Updated = 2010 template FMS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Non-governance certified Chapters can practice FMS for Fiscal and Records Management.  Still cannot practice template FMS for Personnel, Procurement, and Property Management.  </a:t>
            </a:r>
            <a:endParaRPr lang="en-US" dirty="0"/>
          </a:p>
          <a:p>
            <a:r>
              <a:rPr lang="en-US" dirty="0"/>
              <a:t>2012: </a:t>
            </a:r>
            <a:r>
              <a:rPr lang="en-US" dirty="0" smtClean="0"/>
              <a:t>Pursuant to 2004 Amendment to the LGA, all </a:t>
            </a:r>
            <a:r>
              <a:rPr lang="en-US" dirty="0"/>
              <a:t>110 Chapters </a:t>
            </a:r>
            <a:r>
              <a:rPr lang="en-US" dirty="0" smtClean="0"/>
              <a:t>may </a:t>
            </a:r>
            <a:r>
              <a:rPr lang="en-US" dirty="0"/>
              <a:t>reduce their </a:t>
            </a:r>
            <a:r>
              <a:rPr lang="en-US" dirty="0" smtClean="0"/>
              <a:t>quorum of 25 for Chapter meetings. RDCD-127-12.</a:t>
            </a:r>
            <a:endParaRPr lang="en-US" dirty="0"/>
          </a:p>
          <a:p>
            <a:r>
              <a:rPr lang="en-US" dirty="0"/>
              <a:t>2014: Unhealthy Food &amp; Beverage Tax funds (formerly Healthy Dine Nation Act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2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95003"/>
            <a:ext cx="9812867" cy="135972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Community Land Use Planning Committees (CLUPC)</a:t>
            </a:r>
            <a:br>
              <a:rPr lang="en-US" sz="3200" dirty="0" smtClean="0"/>
            </a:br>
            <a:r>
              <a:rPr lang="en-US" sz="3200" dirty="0" smtClean="0"/>
              <a:t>and</a:t>
            </a:r>
            <a:br>
              <a:rPr lang="en-US" sz="3200" dirty="0" smtClean="0"/>
            </a:br>
            <a:r>
              <a:rPr lang="en-US" sz="3200" dirty="0" smtClean="0"/>
              <a:t>Community Land Use Plans (CLUP)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1704109"/>
            <a:ext cx="10515600" cy="4495079"/>
          </a:xfrm>
        </p:spPr>
        <p:txBody>
          <a:bodyPr/>
          <a:lstStyle/>
          <a:p>
            <a:r>
              <a:rPr lang="en-US" dirty="0" smtClean="0"/>
              <a:t>FMS certification + CLUP certification = Zoning Ordinance Power</a:t>
            </a:r>
          </a:p>
          <a:p>
            <a:pPr lvl="1"/>
            <a:r>
              <a:rPr lang="en-US" dirty="0" smtClean="0"/>
              <a:t>- No FMS certification + CLUP certification = no zoning power.</a:t>
            </a:r>
          </a:p>
          <a:p>
            <a:r>
              <a:rPr lang="en-US" dirty="0" smtClean="0"/>
              <a:t>Other benefits of having both certified: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Eligible to obtain business site leasing authority §103(D)(1) – Uniform Business Site Leasing Regulations – EDCF-11-08.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Amend CLUP at the local level using §2001 ordinance procedure.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Exercise eminent domain pursuant to §2005.</a:t>
            </a:r>
          </a:p>
          <a:p>
            <a:r>
              <a:rPr lang="en-US" dirty="0" smtClean="0"/>
              <a:t>CLUP shall be amended every 5 years. </a:t>
            </a:r>
          </a:p>
        </p:txBody>
      </p:sp>
    </p:spTree>
    <p:extLst>
      <p:ext uri="{BB962C8B-B14F-4D97-AF65-F5344CB8AC3E}">
        <p14:creationId xmlns:p14="http://schemas.microsoft.com/office/powerpoint/2010/main" val="217230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1"/>
            <a:ext cx="9812867" cy="72439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Resources for the Public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825335"/>
            <a:ext cx="10515600" cy="603266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https://www.nndcd.org/documents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Updated version of the Local Governance Act (as of April 2021)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NN Privacy Act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NN Procurement Regulations (for non-governance certified Chapters)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Alternative Forms of Governance (only for governance certified Chapters)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PEP policies (template by TCDC)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2022 Plan of Operation for the Division of Community Development (includes POO for the Administrative Service Centers)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www.omb.navajo-nsn.gov/Layout/nnfunding.html</a:t>
            </a:r>
            <a:r>
              <a:rPr lang="en-US" dirty="0" smtClean="0"/>
              <a:t> 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Appendix M – Chapter Budget Procedures for preparing their annual budgets.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Appendix M-1 – Chapter Budget Policies governing all Chapter Funds.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General Fund (Fund 01)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Personnel Fund (Fund 02)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Chapter Claims Trust Fund (Fund 03) – 12 N.N.C. §§ 1141 </a:t>
            </a:r>
            <a:r>
              <a:rPr lang="en-US" i="1" dirty="0" smtClean="0"/>
              <a:t>et. seq.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Summer Youth Employment (Fund 08) – TCDCMY-43-01.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Housing Discretionary (Fund 09) – TCDCMA-20-01.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Local Governance Grant Fund (Fund 10) 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Chapter Officials Stipend (Fund 12)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Scholarships (Funds 13 and 14)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Public Employment Projects (Fund 15) – TCDCD-111-00.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Emergency (Fund 17) – See also RDCMY-47-17.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Sales Tax Revenue (Fund 23) – BFD-191-02.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Capital Outlay (Funds 24, 25, 27, 28)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Local Governance Trust Fund (Fund 29) – See also 12 N.N.C. §1166(A).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Unhealthy Food and Beverage Tax Fund (Fund 40) – BFJN-14-16.</a:t>
            </a:r>
          </a:p>
          <a:p>
            <a:pPr marL="1257300" lvl="2" indent="-342900">
              <a:buFontTx/>
              <a:buChar char="-"/>
            </a:pPr>
            <a:r>
              <a:rPr lang="en-US" dirty="0" smtClean="0"/>
              <a:t>Gaming Revenue – BFAP-05-16.</a:t>
            </a:r>
          </a:p>
        </p:txBody>
      </p:sp>
    </p:spTree>
    <p:extLst>
      <p:ext uri="{BB962C8B-B14F-4D97-AF65-F5344CB8AC3E}">
        <p14:creationId xmlns:p14="http://schemas.microsoft.com/office/powerpoint/2010/main" val="94942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83127"/>
            <a:ext cx="9812867" cy="1223159"/>
          </a:xfrm>
        </p:spPr>
        <p:txBody>
          <a:bodyPr/>
          <a:lstStyle/>
          <a:p>
            <a:pPr algn="ctr"/>
            <a:r>
              <a:rPr lang="en-US" dirty="0" smtClean="0"/>
              <a:t>Where Can I find my Chapter’s FMS?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Non-Governance Certified</a:t>
            </a:r>
          </a:p>
          <a:p>
            <a:r>
              <a:rPr lang="en-US" dirty="0" smtClean="0"/>
              <a:t>Fiscal – 2010 Template</a:t>
            </a:r>
          </a:p>
          <a:p>
            <a:r>
              <a:rPr lang="en-US" dirty="0" smtClean="0"/>
              <a:t>Records Management – 2010 Template</a:t>
            </a:r>
          </a:p>
          <a:p>
            <a:r>
              <a:rPr lang="en-US" dirty="0" smtClean="0"/>
              <a:t>Procurement – NN Procurement Regulations</a:t>
            </a:r>
          </a:p>
          <a:p>
            <a:r>
              <a:rPr lang="en-US" dirty="0" smtClean="0"/>
              <a:t>Property – NN Policies</a:t>
            </a:r>
          </a:p>
          <a:p>
            <a:r>
              <a:rPr lang="en-US" dirty="0" smtClean="0"/>
              <a:t>Personnel – NN 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Governance Certified</a:t>
            </a:r>
          </a:p>
          <a:p>
            <a:r>
              <a:rPr lang="en-US" dirty="0" smtClean="0"/>
              <a:t>Original unique FMS</a:t>
            </a:r>
          </a:p>
          <a:p>
            <a:r>
              <a:rPr lang="en-US" dirty="0" smtClean="0"/>
              <a:t>2007 Template</a:t>
            </a:r>
          </a:p>
          <a:p>
            <a:r>
              <a:rPr lang="en-US" dirty="0" smtClean="0"/>
              <a:t>2010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Unit’s Special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Amending the LGA</a:t>
            </a:r>
          </a:p>
          <a:p>
            <a:r>
              <a:rPr lang="en-US" dirty="0" smtClean="0"/>
              <a:t>Amending the 2010 Template Five Management System</a:t>
            </a:r>
          </a:p>
          <a:p>
            <a:r>
              <a:rPr lang="en-US" dirty="0" smtClean="0"/>
              <a:t>Developing a template Chapter Emergency Management Plan</a:t>
            </a:r>
          </a:p>
          <a:p>
            <a:r>
              <a:rPr lang="en-US" dirty="0" smtClean="0"/>
              <a:t>Developing ARPA related templates for governance certified Chapters</a:t>
            </a:r>
          </a:p>
          <a:p>
            <a:r>
              <a:rPr lang="en-US" dirty="0" smtClean="0"/>
              <a:t>Developing a template Plan of Operation for Community Land Use Planning Committees</a:t>
            </a:r>
          </a:p>
          <a:p>
            <a:r>
              <a:rPr lang="en-US" dirty="0" smtClean="0"/>
              <a:t>Potential Future Projects: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Chapter Rules of Order to govern Chapter meetings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Amending all “old” NN Council Committee 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8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i="1" dirty="0"/>
              <a:t>AHE’HEE</a:t>
            </a:r>
            <a:r>
              <a:rPr lang="en-US" sz="6000" i="1" dirty="0" smtClean="0"/>
              <a:t>’</a:t>
            </a:r>
            <a:endParaRPr lang="en-US" sz="6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Navajo Nation Department of Justice, Chapter Unit</a:t>
            </a:r>
          </a:p>
          <a:p>
            <a:r>
              <a:rPr lang="en-US" dirty="0" smtClean="0"/>
              <a:t>Rodgerick T. Begay, Assistant Attorney General, </a:t>
            </a:r>
            <a:r>
              <a:rPr lang="en-US" dirty="0" smtClean="0">
                <a:hlinkClick r:id="rId2"/>
              </a:rPr>
              <a:t>rbegay@nndoj.org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Lorenzo Curley, Senior Attorney, </a:t>
            </a:r>
            <a:r>
              <a:rPr lang="en-US" dirty="0" smtClean="0">
                <a:hlinkClick r:id="rId3"/>
              </a:rPr>
              <a:t>lcurley@nndoj.org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Cynthia Freeman, Attorney Candidate, </a:t>
            </a:r>
            <a:r>
              <a:rPr lang="en-US" dirty="0" smtClean="0">
                <a:hlinkClick r:id="rId4"/>
              </a:rPr>
              <a:t>cfreeman@nndoj.org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Chris P. Benally, Principal Tribal Court Advocate, </a:t>
            </a:r>
            <a:r>
              <a:rPr lang="en-US" dirty="0" smtClean="0">
                <a:hlinkClick r:id="rId5"/>
              </a:rPr>
              <a:t>cpbenally@nndoj.org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Lorina Smith, Legal Secretary, </a:t>
            </a:r>
            <a:r>
              <a:rPr lang="en-US" dirty="0" smtClean="0">
                <a:hlinkClick r:id="rId6"/>
              </a:rPr>
              <a:t>lsmith@nndoj.org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8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Navajo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1847850"/>
            <a:ext cx="10515600" cy="4943782"/>
          </a:xfrm>
        </p:spPr>
        <p:txBody>
          <a:bodyPr>
            <a:normAutofit/>
          </a:bodyPr>
          <a:lstStyle/>
          <a:p>
            <a:r>
              <a:rPr lang="en-US" i="1" dirty="0" smtClean="0"/>
              <a:t>Din</a:t>
            </a:r>
            <a:r>
              <a:rPr lang="en-US" i="1" dirty="0" smtClean="0">
                <a:latin typeface="Times New Roman Navajo" panose="02020603050405020304" pitchFamily="18" charset="0"/>
                <a:cs typeface="Times New Roman Navajo" panose="02020603050405020304" pitchFamily="18" charset="0"/>
              </a:rPr>
              <a:t>4</a:t>
            </a:r>
            <a:r>
              <a:rPr lang="en-US" i="1" dirty="0" smtClean="0"/>
              <a:t> Bi </a:t>
            </a:r>
            <a:r>
              <a:rPr lang="en-US" i="1" dirty="0" err="1" smtClean="0"/>
              <a:t>Keyah</a:t>
            </a:r>
            <a:r>
              <a:rPr lang="en-US" i="1" dirty="0" smtClean="0"/>
              <a:t> </a:t>
            </a:r>
            <a:r>
              <a:rPr lang="en-US" dirty="0" smtClean="0"/>
              <a:t>- </a:t>
            </a:r>
            <a:r>
              <a:rPr lang="en-US" i="1" dirty="0" err="1" smtClean="0"/>
              <a:t>Sisnaajini</a:t>
            </a:r>
            <a:r>
              <a:rPr lang="en-US" dirty="0" smtClean="0"/>
              <a:t>, </a:t>
            </a:r>
            <a:r>
              <a:rPr lang="en-US" i="1" dirty="0" err="1" smtClean="0"/>
              <a:t>Tsoodzi</a:t>
            </a:r>
            <a:r>
              <a:rPr lang="en-US" i="1" dirty="0" smtClean="0">
                <a:latin typeface="Times New Roman Navajo" panose="02020603050405020304" pitchFamily="18" charset="0"/>
                <a:cs typeface="Times New Roman Navajo" panose="02020603050405020304" pitchFamily="18" charset="0"/>
              </a:rPr>
              <a:t>[</a:t>
            </a:r>
            <a:r>
              <a:rPr lang="en-US" dirty="0" smtClean="0"/>
              <a:t>, </a:t>
            </a:r>
            <a:r>
              <a:rPr lang="en-US" i="1" dirty="0" smtClean="0"/>
              <a:t>Dook’o’oosl</a:t>
            </a:r>
            <a:r>
              <a:rPr lang="en-US" i="1" dirty="0" smtClean="0">
                <a:latin typeface="Times New Roman Navajo" panose="02020603050405020304" pitchFamily="18" charset="0"/>
                <a:cs typeface="Times New Roman Navajo" panose="02020603050405020304" pitchFamily="18" charset="0"/>
              </a:rPr>
              <a:t>77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Dib</a:t>
            </a:r>
            <a:r>
              <a:rPr lang="en-US" i="1" dirty="0" smtClean="0">
                <a:latin typeface="Times New Roman Navajo" panose="02020603050405020304" pitchFamily="18" charset="0"/>
                <a:cs typeface="Times New Roman Navajo" panose="02020603050405020304" pitchFamily="18" charset="0"/>
              </a:rPr>
              <a:t>4</a:t>
            </a:r>
            <a:r>
              <a:rPr lang="en-US" i="1" dirty="0" smtClean="0"/>
              <a:t> </a:t>
            </a:r>
            <a:r>
              <a:rPr lang="en-US" i="1" dirty="0" err="1" smtClean="0"/>
              <a:t>Nitsaa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Communities led by a </a:t>
            </a:r>
            <a:r>
              <a:rPr lang="en-US" i="1" dirty="0" err="1" smtClean="0"/>
              <a:t>Naataanii</a:t>
            </a:r>
            <a:r>
              <a:rPr lang="en-US" i="1" dirty="0" smtClean="0"/>
              <a:t>.  </a:t>
            </a:r>
            <a:r>
              <a:rPr lang="en-US" dirty="0" smtClean="0"/>
              <a:t>Clan/Community leaders who were oftentimes referred to as “Chief” by non-Navajos.</a:t>
            </a:r>
          </a:p>
          <a:p>
            <a:r>
              <a:rPr lang="en-US" dirty="0" smtClean="0"/>
              <a:t>No “centralized government” like the Spanish and Americans but we</a:t>
            </a:r>
            <a:r>
              <a:rPr lang="en-US" i="1" dirty="0" smtClean="0"/>
              <a:t> </a:t>
            </a:r>
            <a:r>
              <a:rPr lang="en-US" dirty="0" smtClean="0"/>
              <a:t>had the </a:t>
            </a:r>
            <a:r>
              <a:rPr lang="en-US" i="1" dirty="0" err="1" smtClean="0"/>
              <a:t>Naachid</a:t>
            </a:r>
            <a:r>
              <a:rPr lang="en-US" i="1" dirty="0" smtClean="0"/>
              <a:t> </a:t>
            </a:r>
            <a:r>
              <a:rPr lang="en-US" dirty="0" smtClean="0"/>
              <a:t>ceremony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798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Post-Contact Influences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i="1" dirty="0" smtClean="0"/>
              <a:t>Din</a:t>
            </a:r>
            <a:r>
              <a:rPr lang="en-US" i="1" dirty="0" smtClean="0">
                <a:latin typeface="Times New Roman Navajo" panose="02020603050405020304" pitchFamily="18" charset="0"/>
                <a:cs typeface="Times New Roman Navajo" panose="02020603050405020304" pitchFamily="18" charset="0"/>
              </a:rPr>
              <a:t>4</a:t>
            </a:r>
            <a:r>
              <a:rPr lang="en-US" i="1" dirty="0" smtClean="0"/>
              <a:t> </a:t>
            </a:r>
            <a:r>
              <a:rPr lang="en-US" dirty="0" smtClean="0"/>
              <a:t>Local</a:t>
            </a:r>
            <a:r>
              <a:rPr lang="en-US" i="1" dirty="0" smtClean="0"/>
              <a:t> </a:t>
            </a:r>
            <a:r>
              <a:rPr lang="en-US" dirty="0" smtClean="0"/>
              <a:t>Governance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463" y="2035277"/>
            <a:ext cx="4583112" cy="387145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2220" y="1825624"/>
            <a:ext cx="6501580" cy="49733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Treaty of 1849</a:t>
            </a:r>
          </a:p>
          <a:p>
            <a:r>
              <a:rPr lang="en-US" dirty="0"/>
              <a:t>Long Walk </a:t>
            </a:r>
            <a:r>
              <a:rPr lang="en-US" dirty="0" smtClean="0"/>
              <a:t> </a:t>
            </a:r>
          </a:p>
          <a:p>
            <a:r>
              <a:rPr lang="en-US" i="1" dirty="0" err="1" smtClean="0"/>
              <a:t>Hweeldi</a:t>
            </a:r>
            <a:r>
              <a:rPr lang="en-US" i="1" dirty="0" smtClean="0"/>
              <a:t> </a:t>
            </a:r>
            <a:r>
              <a:rPr lang="en-US" dirty="0" smtClean="0"/>
              <a:t>(Fort Sumner, NM)</a:t>
            </a:r>
            <a:endParaRPr lang="en-US" dirty="0"/>
          </a:p>
          <a:p>
            <a:pPr marL="800100" lvl="1" indent="-342900">
              <a:buFontTx/>
              <a:buChar char="-"/>
            </a:pPr>
            <a:r>
              <a:rPr lang="en-US" dirty="0" smtClean="0"/>
              <a:t>Treaty </a:t>
            </a:r>
            <a:r>
              <a:rPr lang="en-US" dirty="0"/>
              <a:t>of </a:t>
            </a:r>
            <a:r>
              <a:rPr lang="en-US" dirty="0" smtClean="0"/>
              <a:t>1868</a:t>
            </a:r>
          </a:p>
          <a:p>
            <a:pPr marL="800100" lvl="1" indent="-342900">
              <a:buFontTx/>
              <a:buChar char="-"/>
            </a:pPr>
            <a:r>
              <a:rPr lang="en-US" i="1" dirty="0" err="1" smtClean="0"/>
              <a:t>Hozhooji</a:t>
            </a:r>
            <a:r>
              <a:rPr lang="en-US" i="1" dirty="0" smtClean="0"/>
              <a:t> </a:t>
            </a:r>
            <a:r>
              <a:rPr lang="en-US" dirty="0"/>
              <a:t>(Blessing Way Ceremony</a:t>
            </a:r>
            <a:r>
              <a:rPr lang="en-US" dirty="0" smtClean="0"/>
              <a:t>)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federal Indian Agent accepts the </a:t>
            </a:r>
            <a:r>
              <a:rPr lang="en-US" i="1" dirty="0"/>
              <a:t>Din</a:t>
            </a:r>
            <a:r>
              <a:rPr lang="en-US" i="1" dirty="0">
                <a:latin typeface="Times New Roman Navajo" panose="02020603050405020304" pitchFamily="18" charset="0"/>
                <a:cs typeface="Times New Roman Navajo" panose="02020603050405020304" pitchFamily="18" charset="0"/>
              </a:rPr>
              <a:t>4</a:t>
            </a:r>
            <a:r>
              <a:rPr lang="en-US" dirty="0"/>
              <a:t> recommendations for four (4) </a:t>
            </a:r>
            <a:r>
              <a:rPr lang="en-US" i="1" dirty="0" err="1"/>
              <a:t>Naat’aanii</a:t>
            </a:r>
            <a:r>
              <a:rPr lang="en-US" dirty="0"/>
              <a:t>. The Agent reports to the Secretary that there are four major settlements of Navajos. East, South, West, and North of the Fort Defiance Agency.  </a:t>
            </a:r>
          </a:p>
          <a:p>
            <a:r>
              <a:rPr lang="en-US" i="1" dirty="0" err="1"/>
              <a:t>Naat’aanii</a:t>
            </a:r>
            <a:r>
              <a:rPr lang="en-US" i="1" dirty="0"/>
              <a:t> </a:t>
            </a:r>
            <a:r>
              <a:rPr lang="en-US" dirty="0"/>
              <a:t>were appointed by the Navajo Indian Agent and confirmed by the Secretary. By 1900, there were approximately 30 </a:t>
            </a:r>
            <a:r>
              <a:rPr lang="en-US" i="1" dirty="0" err="1"/>
              <a:t>naat’aanii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32" y="2035277"/>
            <a:ext cx="3311287" cy="3871452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2" y="2187677"/>
            <a:ext cx="4583112" cy="3871452"/>
          </a:xfrm>
          <a:prstGeom prst="rect">
            <a:avLst/>
          </a:prstGeom>
        </p:spPr>
      </p:pic>
      <p:pic>
        <p:nvPicPr>
          <p:cNvPr id="8" name="Picture 2" descr="https://upload.wikimedia.org/wikipedia/commons/thumb/7/7e/Nn_border_hist_map.svg/1024px-Nn_border_hist_ma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57" y="1847851"/>
            <a:ext cx="2546130" cy="210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3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365125"/>
            <a:ext cx="9812867" cy="90553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New Governments for the </a:t>
            </a:r>
            <a:r>
              <a:rPr lang="en-US" sz="4400" i="1" dirty="0" smtClean="0"/>
              <a:t>Din</a:t>
            </a:r>
            <a:r>
              <a:rPr lang="en-US" sz="4400" i="1" dirty="0" smtClean="0">
                <a:latin typeface="Times New Roman Navajo" panose="02020603050405020304" pitchFamily="18" charset="0"/>
                <a:cs typeface="Times New Roman Navajo" panose="02020603050405020304" pitchFamily="18" charset="0"/>
              </a:rPr>
              <a:t>4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1270660"/>
            <a:ext cx="10515600" cy="5545776"/>
          </a:xfrm>
        </p:spPr>
        <p:txBody>
          <a:bodyPr>
            <a:normAutofit/>
          </a:bodyPr>
          <a:lstStyle/>
          <a:p>
            <a:r>
              <a:rPr lang="en-US" dirty="0" smtClean="0"/>
              <a:t>1923 - Navajo Tribal Council – B.I.A. needed an entity to act on behalf of the entire Navajo Tribe.</a:t>
            </a:r>
          </a:p>
          <a:p>
            <a:r>
              <a:rPr lang="en-US" dirty="0"/>
              <a:t>1927 – John Hunter , Superintendent of the Leupp </a:t>
            </a:r>
            <a:r>
              <a:rPr lang="en-US" dirty="0" smtClean="0"/>
              <a:t>Agency, </a:t>
            </a:r>
            <a:r>
              <a:rPr lang="en-US" dirty="0"/>
              <a:t>is credited with the development of the chapter system. </a:t>
            </a:r>
            <a:endParaRPr lang="en-US" dirty="0" smtClean="0"/>
          </a:p>
          <a:p>
            <a:r>
              <a:rPr lang="en-US" dirty="0" smtClean="0"/>
              <a:t>1955 – Budget appropriation for Chapter Official stipends for 86 </a:t>
            </a:r>
            <a:r>
              <a:rPr lang="en-US" dirty="0" smtClean="0"/>
              <a:t>Chapters (CJ-20-55).  </a:t>
            </a:r>
            <a:r>
              <a:rPr lang="en-US" dirty="0" smtClean="0"/>
              <a:t>Official recognition of 86 Chapters.</a:t>
            </a:r>
          </a:p>
          <a:p>
            <a:r>
              <a:rPr lang="en-US" dirty="0" smtClean="0"/>
              <a:t>1958 – Chapter certification </a:t>
            </a:r>
            <a:r>
              <a:rPr lang="en-US" dirty="0" smtClean="0"/>
              <a:t>procedures (CM-28-58).</a:t>
            </a:r>
            <a:endParaRPr lang="en-US" dirty="0" smtClean="0"/>
          </a:p>
          <a:p>
            <a:pPr marL="800100" lvl="1" indent="-342900">
              <a:buFontTx/>
              <a:buChar char="-"/>
            </a:pPr>
            <a:r>
              <a:rPr lang="en-US" dirty="0" smtClean="0"/>
              <a:t>Compare today’s law at 26 N.N.C. § 3. </a:t>
            </a:r>
          </a:p>
          <a:p>
            <a:r>
              <a:rPr lang="en-US" dirty="0" smtClean="0"/>
              <a:t>1959 – First expression of basic Chapter Official </a:t>
            </a:r>
            <a:r>
              <a:rPr lang="en-US" dirty="0" smtClean="0"/>
              <a:t>duties (ACO-149-59).</a:t>
            </a:r>
            <a:endParaRPr lang="en-US" dirty="0" smtClean="0"/>
          </a:p>
          <a:p>
            <a:pPr marL="800100" lvl="1" indent="-342900">
              <a:buFontTx/>
              <a:buChar char="-"/>
            </a:pPr>
            <a:r>
              <a:rPr lang="en-US" dirty="0" smtClean="0"/>
              <a:t>Chapter President – power to call meetings and presides over meetings.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Chapter Vice-President – performs duties in absence of the President.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Chapter Secretary also acts as treasurer of chapter funds.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1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1"/>
            <a:ext cx="9812867" cy="884711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Sharing of Powers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884712"/>
            <a:ext cx="10651068" cy="6145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1979 – Several Amendments to the Chapter laws in Title </a:t>
            </a:r>
            <a:r>
              <a:rPr lang="en-US" dirty="0" smtClean="0"/>
              <a:t>Two (CMY-23-79):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700" dirty="0" smtClean="0"/>
              <a:t>- </a:t>
            </a:r>
            <a:r>
              <a:rPr lang="en-US" sz="1700" dirty="0"/>
              <a:t>President: </a:t>
            </a:r>
            <a:r>
              <a:rPr lang="en-US" sz="1700" dirty="0">
                <a:solidFill>
                  <a:srgbClr val="FF0000"/>
                </a:solidFill>
              </a:rPr>
              <a:t>direct and supervise Chapter personnel</a:t>
            </a:r>
            <a:r>
              <a:rPr lang="en-US" sz="1700" dirty="0"/>
              <a:t>.</a:t>
            </a:r>
          </a:p>
          <a:p>
            <a:pPr marL="0" indent="0">
              <a:buNone/>
            </a:pPr>
            <a:r>
              <a:rPr lang="en-US" sz="1700" dirty="0"/>
              <a:t>	- VP: same as ACO-149-59.</a:t>
            </a:r>
          </a:p>
          <a:p>
            <a:pPr marL="0" indent="0">
              <a:buNone/>
            </a:pPr>
            <a:r>
              <a:rPr lang="en-US" sz="1700" dirty="0"/>
              <a:t>	- S/T: same as ACO-149-59.</a:t>
            </a:r>
          </a:p>
          <a:p>
            <a:pPr marL="0" indent="0">
              <a:buNone/>
            </a:pPr>
            <a:r>
              <a:rPr lang="en-US" sz="1700" dirty="0"/>
              <a:t>	- </a:t>
            </a:r>
            <a:r>
              <a:rPr lang="en-US" sz="1700" dirty="0" smtClean="0"/>
              <a:t>Officials define </a:t>
            </a:r>
            <a:r>
              <a:rPr lang="en-US" sz="1700" dirty="0"/>
              <a:t>Chapter policies </a:t>
            </a:r>
            <a:r>
              <a:rPr lang="en-US" sz="1700" dirty="0" smtClean="0">
                <a:solidFill>
                  <a:srgbClr val="FF0000"/>
                </a:solidFill>
              </a:rPr>
              <a:t>with </a:t>
            </a:r>
            <a:r>
              <a:rPr lang="en-US" sz="1700" dirty="0">
                <a:solidFill>
                  <a:srgbClr val="FF0000"/>
                </a:solidFill>
              </a:rPr>
              <a:t>guidance from the Chapter community</a:t>
            </a:r>
            <a:r>
              <a:rPr lang="en-US" sz="1700" dirty="0"/>
              <a:t>.</a:t>
            </a:r>
          </a:p>
          <a:p>
            <a:pPr marL="0" indent="0">
              <a:buNone/>
            </a:pPr>
            <a:r>
              <a:rPr lang="en-US" sz="1700" dirty="0"/>
              <a:t>	- </a:t>
            </a:r>
            <a:r>
              <a:rPr lang="en-US" sz="1700" dirty="0" smtClean="0"/>
              <a:t>Officials supervise </a:t>
            </a:r>
            <a:r>
              <a:rPr lang="en-US" sz="1700" dirty="0"/>
              <a:t>Chapter a</a:t>
            </a:r>
            <a:r>
              <a:rPr lang="en-US" sz="1700" dirty="0" smtClean="0"/>
              <a:t>ccounts and purchase equipment. </a:t>
            </a:r>
          </a:p>
          <a:p>
            <a:pPr marL="0" indent="0">
              <a:buNone/>
            </a:pPr>
            <a:r>
              <a:rPr lang="en-US" sz="1700" dirty="0"/>
              <a:t>	</a:t>
            </a:r>
            <a:r>
              <a:rPr lang="en-US" sz="1700" dirty="0" smtClean="0"/>
              <a:t>- Twenty-five (25) member quorum for Chapter meetings.</a:t>
            </a:r>
          </a:p>
          <a:p>
            <a:r>
              <a:rPr lang="en-US" dirty="0" smtClean="0"/>
              <a:t>1980 Plan of Operation for Chapters and Chapter </a:t>
            </a:r>
            <a:r>
              <a:rPr lang="en-US" dirty="0" smtClean="0"/>
              <a:t>Officials (ACS-115-80):</a:t>
            </a:r>
            <a:endParaRPr lang="en-US" dirty="0" smtClean="0"/>
          </a:p>
          <a:p>
            <a:pPr marL="800100" lvl="1" indent="-342900">
              <a:buFontTx/>
              <a:buChar char="-"/>
            </a:pPr>
            <a:r>
              <a:rPr lang="en-US" dirty="0"/>
              <a:t>Chapter President [</a:t>
            </a:r>
            <a:r>
              <a:rPr lang="en-US" dirty="0">
                <a:solidFill>
                  <a:srgbClr val="FF0000"/>
                </a:solidFill>
              </a:rPr>
              <a:t>compare 26 N.N.C. §1001(B)(1)</a:t>
            </a:r>
            <a:r>
              <a:rPr lang="en-US" dirty="0"/>
              <a:t>]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Chapter Vice- President [</a:t>
            </a:r>
            <a:r>
              <a:rPr lang="en-US" dirty="0">
                <a:solidFill>
                  <a:srgbClr val="FF0000"/>
                </a:solidFill>
              </a:rPr>
              <a:t>compare 26 N.N.C. §1001(B)(2)</a:t>
            </a:r>
            <a:r>
              <a:rPr lang="en-US" dirty="0"/>
              <a:t>]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Chapter Secretary-Treasurer  [</a:t>
            </a:r>
            <a:r>
              <a:rPr lang="en-US" dirty="0">
                <a:solidFill>
                  <a:srgbClr val="FF0000"/>
                </a:solidFill>
              </a:rPr>
              <a:t>compare 26 N.N.C. §1001(B)(3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]</a:t>
            </a:r>
          </a:p>
          <a:p>
            <a:r>
              <a:rPr lang="en-US" dirty="0"/>
              <a:t>1984 – Chapter Manager </a:t>
            </a:r>
            <a:r>
              <a:rPr lang="en-US" dirty="0" smtClean="0"/>
              <a:t>Program (ACN-139-84)</a:t>
            </a:r>
            <a:endParaRPr lang="en-US" dirty="0"/>
          </a:p>
          <a:p>
            <a:pPr marL="800100" lvl="1" indent="-342900">
              <a:buFontTx/>
              <a:buChar char="-"/>
            </a:pPr>
            <a:r>
              <a:rPr lang="en-US" dirty="0"/>
              <a:t>Implements management systems for personnel, procurement, property, records management, financial reporting and bookkeeping.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Reports to Chapter Officials and </a:t>
            </a:r>
            <a:r>
              <a:rPr lang="en-US" dirty="0" smtClean="0"/>
              <a:t>the Council </a:t>
            </a:r>
            <a:r>
              <a:rPr lang="en-US" dirty="0"/>
              <a:t>Delegate.</a:t>
            </a:r>
          </a:p>
          <a:p>
            <a:r>
              <a:rPr lang="en-US" dirty="0" smtClean="0"/>
              <a:t>1991 </a:t>
            </a:r>
            <a:r>
              <a:rPr lang="en-US" dirty="0"/>
              <a:t>– Community Service Coordinator </a:t>
            </a:r>
            <a:r>
              <a:rPr lang="en-US" dirty="0" smtClean="0"/>
              <a:t>Program (CJY-61-91)</a:t>
            </a:r>
            <a:endParaRPr lang="en-US" dirty="0"/>
          </a:p>
          <a:p>
            <a:pPr marL="800100" lvl="1" indent="-342900">
              <a:buFontTx/>
              <a:buChar char="-"/>
            </a:pPr>
            <a:r>
              <a:rPr lang="en-US" dirty="0"/>
              <a:t>Replaced the CM Program.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CSC implements the </a:t>
            </a:r>
            <a:r>
              <a:rPr lang="en-US" dirty="0">
                <a:solidFill>
                  <a:srgbClr val="FF0000"/>
                </a:solidFill>
              </a:rPr>
              <a:t>Five Management System</a:t>
            </a:r>
            <a:r>
              <a:rPr lang="en-US" dirty="0"/>
              <a:t> for Fiscal, Property, Personnel, Procurement, and Recordkeeping.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CSC </a:t>
            </a:r>
            <a:r>
              <a:rPr lang="en-US" dirty="0" smtClean="0"/>
              <a:t>is supervised </a:t>
            </a:r>
            <a:r>
              <a:rPr lang="en-US" dirty="0"/>
              <a:t>by </a:t>
            </a:r>
            <a:r>
              <a:rPr lang="en-US" dirty="0" smtClean="0"/>
              <a:t>the Council </a:t>
            </a:r>
            <a:r>
              <a:rPr lang="en-US" dirty="0"/>
              <a:t>Delegate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7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77190"/>
            <a:ext cx="9812867" cy="78971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Navajo Government Reform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944088"/>
            <a:ext cx="10515600" cy="59139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1989 – Three Branches and Title Two </a:t>
            </a:r>
            <a:r>
              <a:rPr lang="en-US" dirty="0" smtClean="0"/>
              <a:t>Amendments (CD-68-89)</a:t>
            </a:r>
            <a:endParaRPr lang="en-US" dirty="0" smtClean="0"/>
          </a:p>
          <a:p>
            <a:pPr marL="800100" lvl="1" indent="-342900">
              <a:buFontTx/>
              <a:buChar char="-"/>
            </a:pPr>
            <a:r>
              <a:rPr lang="en-US" dirty="0" smtClean="0"/>
              <a:t>“Separation of Powers” and “Checks &amp; Balances”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“All powers not delegated are reserved to the Navajo Nation Council.” 2 N.N.C. §102(B).</a:t>
            </a:r>
          </a:p>
          <a:p>
            <a:r>
              <a:rPr lang="en-US" dirty="0" smtClean="0"/>
              <a:t>1995 – Proposal for a Home Rule Charter Process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Chapters can continue with the 3 Chapter Official system; or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Adopt a Commission-Manager Form of Governance (“Home Rule”)</a:t>
            </a:r>
          </a:p>
          <a:p>
            <a:r>
              <a:rPr lang="en-US" dirty="0" smtClean="0"/>
              <a:t>1995-1997 – Drafting period for the Local Governance Act.</a:t>
            </a:r>
          </a:p>
          <a:p>
            <a:r>
              <a:rPr lang="en-US" dirty="0" smtClean="0"/>
              <a:t>1998 = NN Local Governance Act becomes </a:t>
            </a:r>
            <a:r>
              <a:rPr lang="en-US" dirty="0" smtClean="0"/>
              <a:t>law (CAP-34-98).</a:t>
            </a:r>
            <a:endParaRPr lang="en-US" dirty="0" smtClean="0"/>
          </a:p>
          <a:p>
            <a:pPr marL="800100" lvl="1" indent="-342900">
              <a:buFontTx/>
              <a:buChar char="-"/>
            </a:pPr>
            <a:r>
              <a:rPr lang="en-US" dirty="0" smtClean="0"/>
              <a:t>Chapter laws moved from Title Two to Title 26 of the NN Code.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Exhibit G expresses that Council is the governing body [2 N.N.C. §102(B)] and Chapters can practice powers delegated to them by the Council.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“There is hereby established the Navajo Nation government consisting of the Legislative, Executive and Judicial Branches, </a:t>
            </a:r>
            <a:r>
              <a:rPr lang="en-US" dirty="0" smtClean="0">
                <a:solidFill>
                  <a:srgbClr val="FF0000"/>
                </a:solidFill>
              </a:rPr>
              <a:t>and political subdivisions of which are not under any branch of the Central government</a:t>
            </a:r>
            <a:r>
              <a:rPr lang="en-US" dirty="0" smtClean="0"/>
              <a:t>.” 2 N.N.C. §1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3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65315"/>
            <a:ext cx="9812867" cy="8550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Bird’s Eye View</a:t>
            </a:r>
            <a:br>
              <a:rPr lang="en-US" dirty="0" smtClean="0"/>
            </a:br>
            <a:r>
              <a:rPr lang="en-US" dirty="0" smtClean="0"/>
              <a:t>Local Governance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920338"/>
            <a:ext cx="10515600" cy="5937662"/>
          </a:xfrm>
        </p:spPr>
        <p:txBody>
          <a:bodyPr>
            <a:normAutofit fontScale="92500"/>
          </a:bodyPr>
          <a:lstStyle/>
          <a:p>
            <a:r>
              <a:rPr lang="en-US" dirty="0"/>
              <a:t>§1 Executive/Legislative; Separation of Powers; Checks &amp; Balances, etc.</a:t>
            </a:r>
          </a:p>
          <a:p>
            <a:r>
              <a:rPr lang="en-US" dirty="0"/>
              <a:t>§3 Chapter </a:t>
            </a:r>
            <a:r>
              <a:rPr lang="en-US" dirty="0" smtClean="0"/>
              <a:t>certification </a:t>
            </a:r>
            <a:r>
              <a:rPr lang="en-US" dirty="0"/>
              <a:t>(similar to CM-28-58)</a:t>
            </a:r>
          </a:p>
          <a:p>
            <a:r>
              <a:rPr lang="en-US" dirty="0"/>
              <a:t>§101-§103: Governance Certification </a:t>
            </a:r>
            <a:r>
              <a:rPr lang="en-US" dirty="0" smtClean="0"/>
              <a:t>process and List of Delegated Powers.</a:t>
            </a:r>
            <a:endParaRPr lang="en-US" dirty="0"/>
          </a:p>
          <a:p>
            <a:r>
              <a:rPr lang="en-US" dirty="0" smtClean="0"/>
              <a:t>§1001 </a:t>
            </a:r>
            <a:r>
              <a:rPr lang="en-US" dirty="0"/>
              <a:t>Duties &amp;</a:t>
            </a:r>
            <a:r>
              <a:rPr lang="en-US" dirty="0" smtClean="0"/>
              <a:t> </a:t>
            </a:r>
            <a:r>
              <a:rPr lang="en-US" dirty="0"/>
              <a:t>Responsibilities of Chapter Officials (similar to </a:t>
            </a:r>
            <a:r>
              <a:rPr lang="en-US" sz="2600" dirty="0"/>
              <a:t>ACS-115-80</a:t>
            </a:r>
            <a:r>
              <a:rPr lang="en-US" dirty="0"/>
              <a:t>) </a:t>
            </a:r>
          </a:p>
          <a:p>
            <a:r>
              <a:rPr lang="en-US" dirty="0"/>
              <a:t>§1002 Meetings, notice, and compensation (similar to ACS-115-80)</a:t>
            </a:r>
          </a:p>
          <a:p>
            <a:r>
              <a:rPr lang="en-US" dirty="0"/>
              <a:t>§1003 Order of Business. (similar to ACS-115-80)</a:t>
            </a:r>
          </a:p>
          <a:p>
            <a:r>
              <a:rPr lang="en-US" dirty="0"/>
              <a:t>§1004 Chapter administration </a:t>
            </a:r>
            <a:r>
              <a:rPr lang="en-US" dirty="0" smtClean="0"/>
              <a:t>(concepts from 1984/1991 CSC/CM Programs)</a:t>
            </a:r>
            <a:endParaRPr lang="en-US" dirty="0"/>
          </a:p>
          <a:p>
            <a:r>
              <a:rPr lang="en-US" dirty="0"/>
              <a:t>§2001 Ordinance procedure (similar to 1995 home rule charter process) </a:t>
            </a:r>
          </a:p>
          <a:p>
            <a:r>
              <a:rPr lang="en-US" dirty="0"/>
              <a:t>§2002 Chapter contract requirements (similar to 2 N.N.C. §223).</a:t>
            </a:r>
          </a:p>
          <a:p>
            <a:r>
              <a:rPr lang="en-US" dirty="0"/>
              <a:t>§2003 Accounting, Appropriations, Budget Process, Insurance.</a:t>
            </a:r>
          </a:p>
          <a:p>
            <a:r>
              <a:rPr lang="en-US" dirty="0"/>
              <a:t>§2004 Zoning (CLUP). (some provisions originate from CAU-72-65).</a:t>
            </a:r>
          </a:p>
          <a:p>
            <a:r>
              <a:rPr lang="en-US" dirty="0"/>
              <a:t>§2005 Eminent Domain. (cross reference 16 N.N.C. §1401-§1403). </a:t>
            </a:r>
          </a:p>
        </p:txBody>
      </p:sp>
    </p:spTree>
    <p:extLst>
      <p:ext uri="{BB962C8B-B14F-4D97-AF65-F5344CB8AC3E}">
        <p14:creationId xmlns:p14="http://schemas.microsoft.com/office/powerpoint/2010/main" val="68921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89065"/>
            <a:ext cx="9812867" cy="89064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§101-§102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2" y="979714"/>
            <a:ext cx="10515600" cy="5878286"/>
          </a:xfrm>
        </p:spPr>
        <p:txBody>
          <a:bodyPr>
            <a:normAutofit/>
          </a:bodyPr>
          <a:lstStyle/>
          <a:p>
            <a:r>
              <a:rPr lang="en-US" dirty="0" smtClean="0"/>
              <a:t>Step One: Chapters develop a </a:t>
            </a:r>
            <a:r>
              <a:rPr lang="en-US" dirty="0"/>
              <a:t>Five Management System (FMS) for 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Personnel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Procurement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Fiscal 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Property Management 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Records Management</a:t>
            </a:r>
            <a:endParaRPr lang="en-US" dirty="0"/>
          </a:p>
          <a:p>
            <a:r>
              <a:rPr lang="en-US" dirty="0" smtClean="0"/>
              <a:t>Step Two:  FMS is reviewed by the Auditor </a:t>
            </a:r>
            <a:r>
              <a:rPr lang="en-US" dirty="0"/>
              <a:t>General’s office</a:t>
            </a:r>
            <a:r>
              <a:rPr lang="en-US" dirty="0" smtClean="0"/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Other reviewers added under TCDCN-94-98</a:t>
            </a:r>
            <a:endParaRPr lang="en-US" dirty="0"/>
          </a:p>
          <a:p>
            <a:r>
              <a:rPr lang="en-US" dirty="0" smtClean="0"/>
              <a:t>Step Three:  </a:t>
            </a:r>
            <a:r>
              <a:rPr lang="en-US" dirty="0" smtClean="0"/>
              <a:t>RDC </a:t>
            </a:r>
            <a:r>
              <a:rPr lang="en-US" dirty="0" smtClean="0"/>
              <a:t>approval of the FMS.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Chapter can begin exercising powers under §103.</a:t>
            </a:r>
          </a:p>
          <a:p>
            <a:r>
              <a:rPr lang="en-US" dirty="0" smtClean="0"/>
              <a:t>By 2006 – Only 5 governance certified Chapters out of 110 Chapters.</a:t>
            </a:r>
          </a:p>
          <a:p>
            <a:r>
              <a:rPr lang="en-US" dirty="0" smtClean="0"/>
              <a:t>Today – </a:t>
            </a:r>
            <a:r>
              <a:rPr lang="en-US" dirty="0" smtClean="0">
                <a:solidFill>
                  <a:srgbClr val="FF0000"/>
                </a:solidFill>
              </a:rPr>
              <a:t>65</a:t>
            </a:r>
            <a:r>
              <a:rPr lang="en-US" dirty="0" smtClean="0"/>
              <a:t> non-governance certified; </a:t>
            </a:r>
            <a:r>
              <a:rPr lang="en-US" dirty="0" smtClean="0">
                <a:solidFill>
                  <a:srgbClr val="FF0000"/>
                </a:solidFill>
              </a:rPr>
              <a:t>45</a:t>
            </a:r>
            <a:r>
              <a:rPr lang="en-US" dirty="0" smtClean="0"/>
              <a:t> governance certified</a:t>
            </a:r>
          </a:p>
          <a:p>
            <a:r>
              <a:rPr lang="en-US" dirty="0" smtClean="0"/>
              <a:t>Contrast Chapter certification under §3.</a:t>
            </a:r>
          </a:p>
        </p:txBody>
      </p:sp>
    </p:spTree>
    <p:extLst>
      <p:ext uri="{BB962C8B-B14F-4D97-AF65-F5344CB8AC3E}">
        <p14:creationId xmlns:p14="http://schemas.microsoft.com/office/powerpoint/2010/main" val="208315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8968592" cy="762000"/>
          </a:xfrm>
        </p:spPr>
        <p:txBody>
          <a:bodyPr>
            <a:normAutofit/>
          </a:bodyPr>
          <a:lstStyle/>
          <a:p>
            <a:pPr lvl="1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497183"/>
              </p:ext>
            </p:extLst>
          </p:nvPr>
        </p:nvGraphicFramePr>
        <p:xfrm>
          <a:off x="2152648" y="1003464"/>
          <a:ext cx="9520796" cy="588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8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 Navajo" panose="02020603050405020304" pitchFamily="18" charset="0"/>
                          <a:cs typeface="Times New Roman Navajo" panose="02020603050405020304" pitchFamily="18" charset="0"/>
                        </a:rPr>
                        <a:t>Non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-Governance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Certified</a:t>
                      </a:r>
                      <a:endParaRPr lang="en-US" dirty="0">
                        <a:latin typeface="Times New Roman Navajo" panose="02020603050405020304" pitchFamily="18" charset="0"/>
                        <a:cs typeface="Times New Roman Navajo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 Certified</a:t>
                      </a:r>
                      <a:endParaRPr 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 Navajo" panose="02020603050405020304" pitchFamily="18" charset="0"/>
                          <a:cs typeface="Times New Roman Navajo" panose="02020603050405020304" pitchFamily="18" charset="0"/>
                        </a:rPr>
                        <a:t>Fiscal Policies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(2010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Template FMS)</a:t>
                      </a:r>
                      <a:endParaRPr lang="en-US" dirty="0" smtClean="0">
                        <a:latin typeface="Times New Roman Navajo" panose="02020603050405020304" pitchFamily="18" charset="0"/>
                        <a:cs typeface="Times New Roman Navajo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Fiscal</a:t>
                      </a:r>
                      <a:r>
                        <a:rPr lang="en-US" baseline="0" dirty="0" smtClean="0"/>
                        <a:t> Policies (FMS certified by RDC)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Original FMS?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2007 Template FMS for Fiscal?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2010 Template FMS for Fiscal?</a:t>
                      </a:r>
                      <a:endParaRPr lang="en-US" dirty="0" smtClean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 Navajo" panose="02020603050405020304" pitchFamily="18" charset="0"/>
                          <a:cs typeface="Times New Roman Navajo" panose="02020603050405020304" pitchFamily="18" charset="0"/>
                        </a:rPr>
                        <a:t>Navajo</a:t>
                      </a:r>
                      <a:r>
                        <a:rPr lang="en-US" baseline="0" dirty="0" smtClean="0">
                          <a:latin typeface="Times New Roman Navajo" panose="02020603050405020304" pitchFamily="18" charset="0"/>
                          <a:cs typeface="Times New Roman Navajo" panose="02020603050405020304" pitchFamily="18" charset="0"/>
                        </a:rPr>
                        <a:t> Nation Procurement Regulations</a:t>
                      </a:r>
                      <a:endParaRPr lang="en-US" dirty="0" smtClean="0">
                        <a:latin typeface="Times New Roman Navajo" panose="02020603050405020304" pitchFamily="18" charset="0"/>
                        <a:cs typeface="Times New Roman Navajo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Procurement Policies (certified)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Template for non-governance certified Chapters consistent with §2002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</a:t>
                      </a:r>
                      <a:r>
                        <a:rPr lang="en-US" baseline="0" dirty="0" smtClean="0"/>
                        <a:t> Template for governance certified Chapters consistent with §2002</a:t>
                      </a:r>
                      <a:endParaRPr lang="en-US" dirty="0" smtClean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Chapter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Resolution – community pre-approves the finalized contract.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Same.</a:t>
                      </a:r>
                    </a:p>
                    <a:p>
                      <a:endParaRPr 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4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goes through the Navajo Nation’s Executive Review Process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</a:t>
                      </a:r>
                      <a:r>
                        <a:rPr lang="en-US" baseline="0" dirty="0" smtClean="0"/>
                        <a:t> is signed by the Chapter President.</a:t>
                      </a:r>
                      <a:endParaRPr lang="en-US" dirty="0" smtClean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signed by the NN President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3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1615</Words>
  <Application>Microsoft Office PowerPoint</Application>
  <PresentationFormat>Widescreen</PresentationFormat>
  <Paragraphs>200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Modern No. 20</vt:lpstr>
      <vt:lpstr>Times New Roman</vt:lpstr>
      <vt:lpstr>Times New Roman Navajo</vt:lpstr>
      <vt:lpstr>Office Theme</vt:lpstr>
      <vt:lpstr>NAVAJO CHAPTERS 101</vt:lpstr>
      <vt:lpstr>Traditional Navajo Governance</vt:lpstr>
      <vt:lpstr>Post-Contact Influences on Din4 Local Governance</vt:lpstr>
      <vt:lpstr>New Governments for the Din4</vt:lpstr>
      <vt:lpstr>Sharing of Powers</vt:lpstr>
      <vt:lpstr>Navajo Government Reform</vt:lpstr>
      <vt:lpstr>Bird’s Eye View Local Governance Act</vt:lpstr>
      <vt:lpstr>§101-§102</vt:lpstr>
      <vt:lpstr>PROCUREMENT</vt:lpstr>
      <vt:lpstr>PERSONNEL</vt:lpstr>
      <vt:lpstr>Post-LGA</vt:lpstr>
      <vt:lpstr>Community Land Use Planning Committees (CLUPC) and Community Land Use Plans (CLUP)</vt:lpstr>
      <vt:lpstr>Resources for the Public</vt:lpstr>
      <vt:lpstr>Where Can I find my Chapter’s FMS?</vt:lpstr>
      <vt:lpstr>Chapter Unit’s Special Projects</vt:lpstr>
      <vt:lpstr>AHE’HEE’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Martin</dc:creator>
  <cp:lastModifiedBy>Rodgerick T. Begay</cp:lastModifiedBy>
  <cp:revision>178</cp:revision>
  <dcterms:created xsi:type="dcterms:W3CDTF">2019-04-17T21:14:31Z</dcterms:created>
  <dcterms:modified xsi:type="dcterms:W3CDTF">2023-10-13T15:42:25Z</dcterms:modified>
</cp:coreProperties>
</file>